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notesMasterIdLst>
    <p:notesMasterId r:id="rId8"/>
  </p:notesMasterIdLst>
  <p:handoutMasterIdLst>
    <p:handoutMasterId r:id="rId9"/>
  </p:handoutMasterIdLst>
  <p:sldIdLst>
    <p:sldId id="257" r:id="rId3"/>
    <p:sldId id="259" r:id="rId4"/>
    <p:sldId id="260" r:id="rId5"/>
    <p:sldId id="264" r:id="rId6"/>
    <p:sldId id="261" r:id="rId7"/>
  </p:sldIdLst>
  <p:sldSz cx="121920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D14E2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68" autoAdjust="0"/>
    <p:restoredTop sz="94660"/>
  </p:normalViewPr>
  <p:slideViewPr>
    <p:cSldViewPr snapToGrid="0">
      <p:cViewPr varScale="1">
        <p:scale>
          <a:sx n="77" d="100"/>
          <a:sy n="77" d="100"/>
        </p:scale>
        <p:origin x="-96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058" y="54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ChrystelleBrignone\Downloads\figure%20papier%20comb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style val="1"/>
  <c:chart>
    <c:plotArea>
      <c:layout>
        <c:manualLayout>
          <c:layoutTarget val="inner"/>
          <c:xMode val="edge"/>
          <c:yMode val="edge"/>
          <c:x val="0.22148397662826211"/>
          <c:y val="4.2970558271059847E-2"/>
          <c:w val="0.77851602337173786"/>
          <c:h val="0.74182557674966165"/>
        </c:manualLayout>
      </c:layout>
      <c:lineChart>
        <c:grouping val="standard"/>
        <c:ser>
          <c:idx val="0"/>
          <c:order val="0"/>
          <c:tx>
            <c:strRef>
              <c:f>figure2!$S$3</c:f>
              <c:strCache>
                <c:ptCount val="1"/>
                <c:pt idx="0">
                  <c:v>Donor1</c:v>
                </c:pt>
              </c:strCache>
            </c:strRef>
          </c:tx>
          <c:spPr>
            <a:ln>
              <a:noFill/>
            </a:ln>
          </c:spP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figure2!$S$5:$S$8</c:f>
              <c:numCache>
                <c:formatCode>General</c:formatCode>
                <c:ptCount val="4"/>
                <c:pt idx="0">
                  <c:v>0.71304347826087022</c:v>
                </c:pt>
                <c:pt idx="1">
                  <c:v>1.1855072463768124</c:v>
                </c:pt>
                <c:pt idx="2">
                  <c:v>2.4</c:v>
                </c:pt>
                <c:pt idx="3">
                  <c:v>2.5536231884057972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1399-40A7-89A7-6197403EFFE2}"/>
            </c:ext>
          </c:extLst>
        </c:ser>
        <c:ser>
          <c:idx val="1"/>
          <c:order val="1"/>
          <c:tx>
            <c:strRef>
              <c:f>figure2!$T$3</c:f>
              <c:strCache>
                <c:ptCount val="1"/>
                <c:pt idx="0">
                  <c:v>Donor2</c:v>
                </c:pt>
              </c:strCache>
            </c:strRef>
          </c:tx>
          <c:spPr>
            <a:ln>
              <a:noFill/>
            </a:ln>
          </c:spP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figure2!$T$5:$T$8</c:f>
              <c:numCache>
                <c:formatCode>General</c:formatCode>
                <c:ptCount val="4"/>
                <c:pt idx="0">
                  <c:v>1.3616438356164384</c:v>
                </c:pt>
                <c:pt idx="1">
                  <c:v>2.0721461187214607</c:v>
                </c:pt>
                <c:pt idx="2">
                  <c:v>3.1817351598173547</c:v>
                </c:pt>
                <c:pt idx="3">
                  <c:v>3.6255707762557092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1399-40A7-89A7-6197403EFFE2}"/>
            </c:ext>
          </c:extLst>
        </c:ser>
        <c:ser>
          <c:idx val="2"/>
          <c:order val="2"/>
          <c:tx>
            <c:strRef>
              <c:f>figure2!$U$3</c:f>
              <c:strCache>
                <c:ptCount val="1"/>
                <c:pt idx="0">
                  <c:v>Donor3</c:v>
                </c:pt>
              </c:strCache>
            </c:strRef>
          </c:tx>
          <c:spPr>
            <a:ln>
              <a:noFill/>
            </a:ln>
          </c:spP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figure2!$U$5:$U$8</c:f>
              <c:numCache>
                <c:formatCode>General</c:formatCode>
                <c:ptCount val="4"/>
                <c:pt idx="0">
                  <c:v>1.4352941176470571</c:v>
                </c:pt>
                <c:pt idx="1">
                  <c:v>1.4352941176470571</c:v>
                </c:pt>
                <c:pt idx="2">
                  <c:v>2.7294117647058842</c:v>
                </c:pt>
                <c:pt idx="3">
                  <c:v>2.5411764705882347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1399-40A7-89A7-6197403EFFE2}"/>
            </c:ext>
          </c:extLst>
        </c:ser>
        <c:ser>
          <c:idx val="3"/>
          <c:order val="3"/>
          <c:tx>
            <c:strRef>
              <c:f>figure2!$V$3</c:f>
              <c:strCache>
                <c:ptCount val="1"/>
                <c:pt idx="0">
                  <c:v>Donor4</c:v>
                </c:pt>
              </c:strCache>
            </c:strRef>
          </c:tx>
          <c:spPr>
            <a:ln>
              <a:noFill/>
            </a:ln>
          </c:spPr>
          <c:marker>
            <c:symbol val="circle"/>
            <c:size val="7"/>
            <c:spPr>
              <a:solidFill>
                <a:schemeClr val="tx1"/>
              </a:solidFill>
            </c:spPr>
          </c:marke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figure2!$V$5:$V$8</c:f>
              <c:numCache>
                <c:formatCode>General</c:formatCode>
                <c:ptCount val="4"/>
                <c:pt idx="0">
                  <c:v>1.1052631578947361</c:v>
                </c:pt>
                <c:pt idx="1">
                  <c:v>0.89473684210526327</c:v>
                </c:pt>
                <c:pt idx="2">
                  <c:v>2.5438596491228069</c:v>
                </c:pt>
                <c:pt idx="3">
                  <c:v>1.9122807017543861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3-1399-40A7-89A7-6197403EFFE2}"/>
            </c:ext>
          </c:extLst>
        </c:ser>
        <c:ser>
          <c:idx val="4"/>
          <c:order val="4"/>
          <c:tx>
            <c:strRef>
              <c:f>figure2!$W$3</c:f>
              <c:strCache>
                <c:ptCount val="1"/>
                <c:pt idx="0">
                  <c:v>Donor5</c:v>
                </c:pt>
              </c:strCache>
            </c:strRef>
          </c:tx>
          <c:spPr>
            <a:ln>
              <a:noFill/>
            </a:ln>
          </c:spP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figure2!$W$5:$W$8</c:f>
              <c:numCache>
                <c:formatCode>General</c:formatCode>
                <c:ptCount val="4"/>
                <c:pt idx="0">
                  <c:v>1.1849529780564274</c:v>
                </c:pt>
                <c:pt idx="1">
                  <c:v>1.0971786833855799</c:v>
                </c:pt>
                <c:pt idx="2">
                  <c:v>1.5862068965517251</c:v>
                </c:pt>
                <c:pt idx="3">
                  <c:v>2.0376175548589361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4-1399-40A7-89A7-6197403EFFE2}"/>
            </c:ext>
          </c:extLst>
        </c:ser>
        <c:ser>
          <c:idx val="5"/>
          <c:order val="5"/>
          <c:tx>
            <c:strRef>
              <c:f>figure2!$X$3</c:f>
              <c:strCache>
                <c:ptCount val="1"/>
                <c:pt idx="0">
                  <c:v>Donor6</c:v>
                </c:pt>
              </c:strCache>
            </c:strRef>
          </c:tx>
          <c:spPr>
            <a:ln>
              <a:noFill/>
            </a:ln>
          </c:spP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figure2!$X$5:$X$8</c:f>
              <c:numCache>
                <c:formatCode>General</c:formatCode>
                <c:ptCount val="4"/>
                <c:pt idx="0">
                  <c:v>1.1598231206569805</c:v>
                </c:pt>
                <c:pt idx="1">
                  <c:v>0.88818698673404894</c:v>
                </c:pt>
                <c:pt idx="2">
                  <c:v>1.5855969677826902</c:v>
                </c:pt>
                <c:pt idx="3">
                  <c:v>1.746683512318383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5-1399-40A7-89A7-6197403EFFE2}"/>
            </c:ext>
          </c:extLst>
        </c:ser>
        <c:ser>
          <c:idx val="6"/>
          <c:order val="6"/>
          <c:tx>
            <c:strRef>
              <c:f>figure2!$Y$3</c:f>
              <c:strCache>
                <c:ptCount val="1"/>
                <c:pt idx="0">
                  <c:v>Donor7</c:v>
                </c:pt>
              </c:strCache>
            </c:strRef>
          </c:tx>
          <c:spPr>
            <a:ln>
              <a:noFill/>
            </a:ln>
          </c:spPr>
          <c:marker>
            <c:symbol val="triangle"/>
            <c:size val="7"/>
            <c:spPr>
              <a:solidFill>
                <a:schemeClr val="tx1"/>
              </a:solidFill>
            </c:spPr>
          </c:marke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figure2!$Y$5:$Y$8</c:f>
              <c:numCache>
                <c:formatCode>General</c:formatCode>
                <c:ptCount val="4"/>
                <c:pt idx="0">
                  <c:v>1.6761565836298942</c:v>
                </c:pt>
                <c:pt idx="1">
                  <c:v>1.7871886120996432</c:v>
                </c:pt>
                <c:pt idx="2">
                  <c:v>3.0014234875444838</c:v>
                </c:pt>
                <c:pt idx="3">
                  <c:v>2.7850533807829199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6-1399-40A7-89A7-6197403EFFE2}"/>
            </c:ext>
          </c:extLst>
        </c:ser>
        <c:ser>
          <c:idx val="7"/>
          <c:order val="7"/>
          <c:tx>
            <c:strRef>
              <c:f>figure2!$Z$3</c:f>
              <c:strCache>
                <c:ptCount val="1"/>
                <c:pt idx="0">
                  <c:v>Donor8</c:v>
                </c:pt>
              </c:strCache>
            </c:strRef>
          </c:tx>
          <c:spPr>
            <a:ln>
              <a:noFill/>
            </a:ln>
          </c:spP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figure2!$Z$5:$Z$8</c:f>
              <c:numCache>
                <c:formatCode>General</c:formatCode>
                <c:ptCount val="4"/>
                <c:pt idx="0">
                  <c:v>1.5692307692307701</c:v>
                </c:pt>
                <c:pt idx="1">
                  <c:v>1.1538461538461537</c:v>
                </c:pt>
                <c:pt idx="2">
                  <c:v>2.6692307692307691</c:v>
                </c:pt>
                <c:pt idx="3">
                  <c:v>2.5307692307692307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7-1399-40A7-89A7-6197403EFFE2}"/>
            </c:ext>
          </c:extLst>
        </c:ser>
        <c:ser>
          <c:idx val="8"/>
          <c:order val="8"/>
          <c:tx>
            <c:strRef>
              <c:f>figure2!$AA$3</c:f>
              <c:strCache>
                <c:ptCount val="1"/>
                <c:pt idx="0">
                  <c:v>Donor9</c:v>
                </c:pt>
              </c:strCache>
            </c:strRef>
          </c:tx>
          <c:spPr>
            <a:ln>
              <a:noFill/>
            </a:ln>
          </c:spP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figure2!$AA$5:$AA$8</c:f>
              <c:numCache>
                <c:formatCode>General</c:formatCode>
                <c:ptCount val="4"/>
                <c:pt idx="0">
                  <c:v>1.8301886792452839</c:v>
                </c:pt>
                <c:pt idx="1">
                  <c:v>2.6792452830188638</c:v>
                </c:pt>
                <c:pt idx="2">
                  <c:v>6.6037735849056638</c:v>
                </c:pt>
                <c:pt idx="3">
                  <c:v>2.452830188679243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8-1399-40A7-89A7-6197403EFFE2}"/>
            </c:ext>
          </c:extLst>
        </c:ser>
        <c:ser>
          <c:idx val="9"/>
          <c:order val="9"/>
          <c:tx>
            <c:strRef>
              <c:f>figure2!$AB$3</c:f>
              <c:strCache>
                <c:ptCount val="1"/>
                <c:pt idx="0">
                  <c:v>Donor10</c:v>
                </c:pt>
              </c:strCache>
            </c:strRef>
          </c:tx>
          <c:spPr>
            <a:ln>
              <a:noFill/>
            </a:ln>
          </c:spP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figure2!$AB$5:$AB$8</c:f>
              <c:numCache>
                <c:formatCode>General</c:formatCode>
                <c:ptCount val="4"/>
                <c:pt idx="0">
                  <c:v>0.93939393939393945</c:v>
                </c:pt>
                <c:pt idx="1">
                  <c:v>2.393939393939394</c:v>
                </c:pt>
                <c:pt idx="2">
                  <c:v>3.8787878787878802</c:v>
                </c:pt>
                <c:pt idx="3">
                  <c:v>2.0606060606060606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9-1399-40A7-89A7-6197403EFFE2}"/>
            </c:ext>
          </c:extLst>
        </c:ser>
        <c:ser>
          <c:idx val="10"/>
          <c:order val="10"/>
          <c:tx>
            <c:strRef>
              <c:f>figure2!$AC$3</c:f>
              <c:strCache>
                <c:ptCount val="1"/>
                <c:pt idx="0">
                  <c:v>Average</c:v>
                </c:pt>
              </c:strCache>
            </c:strRef>
          </c:tx>
          <c:spPr>
            <a:ln w="28575">
              <a:noFill/>
            </a:ln>
          </c:spPr>
          <c:marker>
            <c:symbol val="dash"/>
            <c:size val="14"/>
            <c:spPr>
              <a:solidFill>
                <a:schemeClr val="tx1"/>
              </a:solidFill>
              <a:ln>
                <a:noFill/>
              </a:ln>
            </c:spPr>
          </c:marker>
          <c:cat>
            <c:multiLvlStrRef>
              <c:f>figure2!$B$5:$C$8</c:f>
              <c:multiLvlStrCache>
                <c:ptCount val="4"/>
                <c:lvl>
                  <c:pt idx="0">
                    <c:v>0</c:v>
                  </c:pt>
                  <c:pt idx="1">
                    <c:v>30</c:v>
                  </c:pt>
                  <c:pt idx="2">
                    <c:v>30</c:v>
                  </c:pt>
                  <c:pt idx="3">
                    <c:v>0</c:v>
                  </c:pt>
                </c:lvl>
                <c:lvl>
                  <c:pt idx="0">
                    <c:v>30</c:v>
                  </c:pt>
                  <c:pt idx="1">
                    <c:v>0</c:v>
                  </c:pt>
                  <c:pt idx="2">
                    <c:v>30</c:v>
                  </c:pt>
                  <c:pt idx="3">
                    <c:v>1000</c:v>
                  </c:pt>
                </c:lvl>
              </c:multiLvlStrCache>
            </c:multiLvlStrRef>
          </c:cat>
          <c:val>
            <c:numRef>
              <c:f>figure2!$AC$5:$AC$8</c:f>
              <c:numCache>
                <c:formatCode>General</c:formatCode>
                <c:ptCount val="4"/>
                <c:pt idx="0">
                  <c:v>1.2974990659632397</c:v>
                </c:pt>
                <c:pt idx="1">
                  <c:v>1.5587269437874278</c:v>
                </c:pt>
                <c:pt idx="2">
                  <c:v>3.0180026158449227</c:v>
                </c:pt>
                <c:pt idx="3">
                  <c:v>2.4246211065018897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A-1399-40A7-89A7-6197403EFFE2}"/>
            </c:ext>
          </c:extLst>
        </c:ser>
        <c:marker val="1"/>
        <c:axId val="59201792"/>
        <c:axId val="59305984"/>
      </c:lineChart>
      <c:catAx>
        <c:axId val="59201792"/>
        <c:scaling>
          <c:orientation val="minMax"/>
        </c:scaling>
        <c:axPos val="b"/>
        <c:numFmt formatCode="General" sourceLinked="0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59305984"/>
        <c:crosses val="autoZero"/>
        <c:auto val="1"/>
        <c:lblAlgn val="ctr"/>
        <c:lblOffset val="100"/>
      </c:catAx>
      <c:valAx>
        <c:axId val="59305984"/>
        <c:scaling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1400"/>
                </a:pPr>
                <a:r>
                  <a:rPr lang="fr-FR" sz="1400" baseline="0"/>
                  <a:t>IFN-</a:t>
                </a:r>
                <a:r>
                  <a:rPr lang="fr-FR" sz="1400" baseline="0">
                    <a:latin typeface="Symbol" panose="05050102010706020507" pitchFamily="18" charset="2"/>
                  </a:rPr>
                  <a:t>g </a:t>
                </a:r>
                <a:r>
                  <a:rPr lang="fr-FR" sz="1400" baseline="0"/>
                  <a:t>secretion (f</a:t>
                </a:r>
                <a:r>
                  <a:rPr lang="fr-FR" sz="1400" b="1" i="0" u="none" strike="noStrike" baseline="0">
                    <a:effectLst/>
                  </a:rPr>
                  <a:t>old increase) </a:t>
                </a:r>
                <a:endParaRPr lang="fr-FR" sz="1400"/>
              </a:p>
            </c:rich>
          </c:tx>
          <c:layout>
            <c:manualLayout>
              <c:xMode val="edge"/>
              <c:yMode val="edge"/>
              <c:x val="1.8165304268846518E-2"/>
              <c:y val="7.0062958593730712E-2"/>
            </c:manualLayout>
          </c:layout>
        </c:title>
        <c:numFmt formatCode="General" sourceLinked="1"/>
        <c:tickLblPos val="nextTo"/>
        <c:txPr>
          <a:bodyPr/>
          <a:lstStyle/>
          <a:p>
            <a:pPr>
              <a:defRPr sz="1400"/>
            </a:pPr>
            <a:endParaRPr lang="fr-FR"/>
          </a:p>
        </c:txPr>
        <c:crossAx val="59201792"/>
        <c:crosses val="autoZero"/>
        <c:crossBetween val="between"/>
      </c:valAx>
    </c:plotArea>
    <c:plotVisOnly val="1"/>
    <c:dispBlanksAs val="gap"/>
  </c:chart>
  <c:spPr>
    <a:ln>
      <a:noFill/>
    </a:ln>
  </c:spPr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70E5253-9CC0-4226-AC15-9E1958BF8263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65E1A9E0-5C09-4EBB-ACB3-298BE89F65B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7DB362-3B46-4B26-8215-801603A69261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3FBCE5B-3CDD-451D-B8EF-DD5EEAC3DE6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1F2C95-76D9-46D0-9857-995F0601ABD5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9AC135-4445-4309-94D7-BC28DD07CB12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31815-CC77-4779-A263-D8E684095E96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25CC29-858A-4266-BB1D-F7C75D2C5B7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1F56D-8084-4093-B77B-41F3E2E028C4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CC35E1-F7E4-4902-94E1-21D1C33E237D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9E4998-6AF0-493E-8301-DC244879A71F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FFDCD3-6A6C-4D7A-A6A6-A725B9F483B8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10363200" cy="1470025"/>
          </a:xfrm>
        </p:spPr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EB934B-4A53-403E-B9EA-D5314036B3B6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148A4-F614-4412-BFBA-B43B7F8CB10F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C025D6-BB2A-4010-9472-7BA7DF5D8F54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2044BC-E066-42C8-899A-B33EDFEC20AA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963613" y="4406900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963613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9B3DC6-3548-4242-91AD-DEFF76E24DAD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3A014-946E-458E-98C3-49CE61B22F59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2184400" y="1600200"/>
            <a:ext cx="462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959600" y="1600200"/>
            <a:ext cx="4622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4EF44D-54D9-4B34-B3BA-CB39E3FEC798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0851AC-1FFB-4A4A-975C-947C7EC3BC8A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3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3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92838" y="1535113"/>
            <a:ext cx="5389562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92838" y="2174875"/>
            <a:ext cx="5389562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5E6B3-E70B-43B1-9874-972C5F1202BB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CC405-47BD-4CB7-803F-F839447AC197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8DA8A7-6D50-45C0-AE22-96E2282B7E27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229738-5240-4B13-8A33-AB1ECC5A6F25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674A06-7511-4C4C-979C-A2CCFF2EC2CC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6DAA50-B236-4204-9547-0CB4355B4548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105776-65A8-4293-9616-79D2E8BEDBBF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AF393B-176B-458C-A1B0-809FEFB06EDC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40116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263" y="273050"/>
            <a:ext cx="681513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1435100"/>
            <a:ext cx="40116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EAC8AE-75FC-4F8E-A897-963B2D95B365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443AAA-E0BE-4876-AEA3-A35F527D854E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389188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2389188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2389188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15FC6-FBEB-42F4-9715-60F570047596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E41F79-B304-48FB-9DB6-59FD308E3981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0AA177-C088-4DD3-A4DE-7FA0299F4AAB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68910D-6353-441F-BD2B-32A13B5B3BC9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9232900" y="274638"/>
            <a:ext cx="2349500" cy="5851525"/>
          </a:xfrm>
        </p:spPr>
        <p:txBody>
          <a:bodyPr vert="eaVert"/>
          <a:lstStyle/>
          <a:p>
            <a:r>
              <a:rPr lang="fr-FR"/>
              <a:t>Cliquez pour modifier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2184400" y="274638"/>
            <a:ext cx="68961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2C459-D346-40C9-9188-C7769622D1EB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639ED-025B-4670-B574-57F5F410117C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AA9276-7E81-49E9-B1A0-F3AD264CF18E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BF898-8BB5-4655-9111-B7F68C6234D6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78ED4B-5089-4941-B3C6-E471FBF13155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0D41D0-7624-4F42-A4F0-CA839B7D91EB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D9C249-769B-4B97-8D77-0D290F2FD6BB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99EDC-2B0C-4B0F-A38B-48EF0BE85B2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5600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36553E-7D8A-4073-8087-2A42C6CE538B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AEC9F0-F3E3-45B9-9F23-62AA681C02F9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11F251-AF18-4633-BA5C-CF368A0E190D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CD1C2-93C0-4CA4-A5DF-D6DA82DEB4CF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043AC1-BD24-4637-B464-40C468A5EF17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65BFE-F8A5-45A8-82DF-B7EAB923917A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93DE3-280A-4F91-9602-F49D3E5A9197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852726-DB74-4D8B-B1CC-34E6A1661880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6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928688"/>
            <a:ext cx="105156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2433638"/>
            <a:ext cx="105156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4A85DD9-474D-4A5B-9E4F-61A8172D4E58}" type="datetimeFigureOut">
              <a:rPr lang="en-US"/>
              <a:pPr>
                <a:defRPr/>
              </a:pPr>
              <a:t>11/7/2016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C3207DC-44A7-44CE-9CD0-C8626D77DDD1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kern="1200">
          <a:solidFill>
            <a:srgbClr val="D14E2C"/>
          </a:solidFill>
          <a:latin typeface="Georgia" panose="02040502050405020303" pitchFamily="18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D14E2C"/>
          </a:solidFill>
          <a:latin typeface="Georgia" pitchFamily="18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D14E2C"/>
          </a:solidFill>
          <a:latin typeface="Georgia" pitchFamily="18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D14E2C"/>
          </a:solidFill>
          <a:latin typeface="Georgia" pitchFamily="18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D14E2C"/>
          </a:solidFill>
          <a:latin typeface="Georgia" pitchFamily="18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D14E2C"/>
          </a:solidFill>
          <a:latin typeface="Georgia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D14E2C"/>
          </a:solidFill>
          <a:latin typeface="Georgia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D14E2C"/>
          </a:solidFill>
          <a:latin typeface="Georgia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>
          <a:solidFill>
            <a:srgbClr val="D14E2C"/>
          </a:solidFill>
          <a:latin typeface="Georgia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6" descr="05_light-blue.jpg"/>
          <p:cNvPicPr>
            <a:picLocks noChangeAspect="1"/>
          </p:cNvPicPr>
          <p:nvPr userDrawn="1"/>
        </p:nvPicPr>
        <p:blipFill>
          <a:blip r:embed="rId13"/>
          <a:srcRect/>
          <a:stretch>
            <a:fillRect/>
          </a:stretch>
        </p:blipFill>
        <p:spPr bwMode="auto">
          <a:xfrm>
            <a:off x="0" y="4763"/>
            <a:ext cx="12192000" cy="684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itle Placeholder 1"/>
          <p:cNvSpPr>
            <a:spLocks noGrp="1"/>
          </p:cNvSpPr>
          <p:nvPr>
            <p:ph type="title"/>
          </p:nvPr>
        </p:nvSpPr>
        <p:spPr bwMode="auto">
          <a:xfrm>
            <a:off x="2184400" y="274638"/>
            <a:ext cx="9398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title style</a:t>
            </a:r>
          </a:p>
        </p:txBody>
      </p:sp>
      <p:sp>
        <p:nvSpPr>
          <p:cNvPr id="1434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2184400" y="1600200"/>
            <a:ext cx="9398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3AC5761A-85A3-4C2F-A220-AD80AFC174B5}" type="datetimeFigureOut">
              <a:rPr lang="de-DE"/>
              <a:pPr>
                <a:defRPr/>
              </a:pPr>
              <a:t>07.11.2016</a:t>
            </a:fld>
            <a:endParaRPr lang="de-D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013" y="6356350"/>
            <a:ext cx="3863975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AU"/>
              <a:t>24 February 2015 Presentation to WG Partners, London Marc Voigt (CEO) and Stuart Roberts (Global Head of IR) www.primabiomed.com.au</a:t>
            </a:r>
            <a:endParaRPr lang="de-D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9600" y="6367463"/>
            <a:ext cx="2844800" cy="363537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000">
                <a:solidFill>
                  <a:srgbClr val="000000"/>
                </a:solidFill>
                <a:latin typeface="+mn-lt"/>
              </a:defRPr>
            </a:lvl1pPr>
          </a:lstStyle>
          <a:p>
            <a:pPr>
              <a:defRPr/>
            </a:pPr>
            <a:fld id="{76D81E68-AE16-400C-99A0-DAA55CBFC146}" type="slidenum">
              <a:rPr lang="de-DE"/>
              <a:pPr>
                <a:defRPr/>
              </a:pPr>
              <a:t>‹N°›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2" r:id="rId11"/>
  </p:sldLayoutIdLst>
  <p:hf hdr="0" ftr="0" dt="0"/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cs typeface="Arial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e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3" name="Picture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4" name="Title 1"/>
          <p:cNvSpPr>
            <a:spLocks noGrp="1"/>
          </p:cNvSpPr>
          <p:nvPr>
            <p:ph type="ctrTitle"/>
          </p:nvPr>
        </p:nvSpPr>
        <p:spPr>
          <a:xfrm>
            <a:off x="1498600" y="1993900"/>
            <a:ext cx="9571038" cy="1639888"/>
          </a:xfrm>
        </p:spPr>
        <p:txBody>
          <a:bodyPr/>
          <a:lstStyle/>
          <a:p>
            <a:pPr eaLnBrk="1" hangingPunct="1"/>
            <a:r>
              <a:rPr lang="en-US" sz="3200" smtClean="0"/>
              <a:t>An APC activator (IMP321 or LAG-3Ig)  combined with anti-PD-1 blockade</a:t>
            </a:r>
          </a:p>
        </p:txBody>
      </p:sp>
      <p:sp>
        <p:nvSpPr>
          <p:cNvPr id="28675" name="Subtitle 2"/>
          <p:cNvSpPr>
            <a:spLocks noGrp="1"/>
          </p:cNvSpPr>
          <p:nvPr>
            <p:ph type="subTitle" idx="1"/>
          </p:nvPr>
        </p:nvSpPr>
        <p:spPr>
          <a:xfrm>
            <a:off x="1524000" y="4359275"/>
            <a:ext cx="9144000" cy="592138"/>
          </a:xfrm>
        </p:spPr>
        <p:txBody>
          <a:bodyPr/>
          <a:lstStyle/>
          <a:p>
            <a:pPr eaLnBrk="1" hangingPunct="1"/>
            <a:r>
              <a:rPr lang="en-US" smtClean="0"/>
              <a:t>Frédéric Triebel, M.D., PhD. , Prima Biomed Ltd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Three groups of patients responding to anti-PD-1 </a:t>
            </a:r>
            <a:br>
              <a:rPr lang="en-US" sz="3200" smtClean="0"/>
            </a:br>
            <a:r>
              <a:rPr lang="en-US" sz="3200" smtClean="0"/>
              <a:t>(IFN-</a:t>
            </a:r>
            <a:r>
              <a:rPr lang="en-US" sz="3200" smtClean="0">
                <a:sym typeface="Symbol" pitchFamily="18" charset="2"/>
              </a:rPr>
              <a:t> signature)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Char char="Ø"/>
            </a:pPr>
            <a:r>
              <a:rPr lang="en-US" sz="2400" smtClean="0"/>
              <a:t>A- Inflamed responders – respond to anti-PD-1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n-US" sz="2400" smtClean="0"/>
              <a:t>B- Inflamed non-responders (some infiltrates in the tumor margins but no response)</a:t>
            </a:r>
          </a:p>
          <a:p>
            <a:pPr marL="533400" indent="-533400">
              <a:buFont typeface="Wingdings" pitchFamily="2" charset="2"/>
              <a:buChar char="Ø"/>
            </a:pPr>
            <a:r>
              <a:rPr lang="en-US" sz="2400" smtClean="0"/>
              <a:t>C- Non inflamed. “Cold tumor” with no response</a:t>
            </a:r>
            <a:br>
              <a:rPr lang="en-US" sz="2400" smtClean="0"/>
            </a:br>
            <a:r>
              <a:rPr lang="en-US" sz="2400" smtClean="0"/>
              <a:t/>
            </a:r>
            <a:br>
              <a:rPr lang="en-US" sz="2400" smtClean="0"/>
            </a:br>
            <a:endParaRPr lang="en-US" sz="2400" smtClean="0"/>
          </a:p>
          <a:p>
            <a:pPr lvl="2">
              <a:buFont typeface="Arial" charset="0"/>
              <a:buBlip>
                <a:blip r:embed="rId2"/>
              </a:buBlip>
            </a:pPr>
            <a:r>
              <a:rPr lang="en-US" sz="2400" smtClean="0"/>
              <a:t> Optimal checkpoint combos will target groups B and C and help them:</a:t>
            </a:r>
          </a:p>
          <a:p>
            <a:pPr lvl="3">
              <a:buFont typeface="Arial" charset="0"/>
              <a:buBlip>
                <a:blip r:embed="rId2"/>
              </a:buBlip>
            </a:pPr>
            <a:r>
              <a:rPr lang="en-US" sz="2000" smtClean="0"/>
              <a:t> Promote cross presentation of tumor antigens</a:t>
            </a:r>
          </a:p>
          <a:p>
            <a:pPr lvl="3">
              <a:buFont typeface="Arial" charset="0"/>
              <a:buBlip>
                <a:blip r:embed="rId2"/>
              </a:buBlip>
            </a:pPr>
            <a:r>
              <a:rPr lang="en-US" sz="2000" smtClean="0"/>
              <a:t> Induce T cell recruitment into tumor microenvironment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/>
          </p:cNvSpPr>
          <p:nvPr>
            <p:ph type="title"/>
          </p:nvPr>
        </p:nvSpPr>
        <p:spPr>
          <a:xfrm>
            <a:off x="838200" y="817563"/>
            <a:ext cx="10515600" cy="1325562"/>
          </a:xfrm>
        </p:spPr>
        <p:txBody>
          <a:bodyPr/>
          <a:lstStyle/>
          <a:p>
            <a:r>
              <a:rPr lang="fr-FR" sz="3200" smtClean="0"/>
              <a:t>IMP321 induces a better Tc1 differentiation than sCD40L or TLR agonists</a:t>
            </a:r>
          </a:p>
        </p:txBody>
      </p:sp>
      <p:sp>
        <p:nvSpPr>
          <p:cNvPr id="30724" name="Rectangle 4"/>
          <p:cNvSpPr>
            <a:spLocks noChangeArrowheads="1"/>
          </p:cNvSpPr>
          <p:nvPr/>
        </p:nvSpPr>
        <p:spPr bwMode="auto">
          <a:xfrm>
            <a:off x="271463" y="2435225"/>
            <a:ext cx="4079875" cy="585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>
              <a:buFont typeface="Wingdings" pitchFamily="2" charset="2"/>
              <a:buChar char="Ø"/>
              <a:defRPr/>
            </a:pPr>
            <a:r>
              <a:rPr lang="fr-FR" b="1" dirty="0"/>
              <a:t> </a:t>
            </a:r>
            <a:r>
              <a:rPr lang="fr-FR" b="1" dirty="0" err="1"/>
              <a:t>Human</a:t>
            </a:r>
            <a:r>
              <a:rPr lang="fr-FR" b="1" dirty="0"/>
              <a:t> </a:t>
            </a:r>
            <a:r>
              <a:rPr lang="fr-FR" b="1" dirty="0" err="1"/>
              <a:t>blood</a:t>
            </a:r>
            <a:r>
              <a:rPr lang="fr-FR" b="1" dirty="0"/>
              <a:t> lymphocytes are </a:t>
            </a:r>
            <a:r>
              <a:rPr lang="fr-FR" b="1" dirty="0" err="1"/>
              <a:t>analyzed</a:t>
            </a:r>
            <a:r>
              <a:rPr lang="fr-FR" b="1" dirty="0"/>
              <a:t> </a:t>
            </a:r>
            <a:r>
              <a:rPr lang="fr-FR" b="1" dirty="0"/>
              <a:t>in a 16 </a:t>
            </a:r>
            <a:r>
              <a:rPr lang="fr-FR" b="1" dirty="0" err="1"/>
              <a:t>hr</a:t>
            </a:r>
            <a:r>
              <a:rPr lang="fr-FR" b="1" dirty="0"/>
              <a:t> </a:t>
            </a:r>
            <a:r>
              <a:rPr lang="fr-FR" b="1" i="1" dirty="0"/>
              <a:t>ex vivo</a:t>
            </a:r>
            <a:r>
              <a:rPr lang="fr-FR" b="1" dirty="0"/>
              <a:t> </a:t>
            </a:r>
            <a:r>
              <a:rPr lang="fr-FR" b="1" dirty="0" err="1"/>
              <a:t>assay</a:t>
            </a:r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  <a:p>
            <a:pPr>
              <a:buFont typeface="Wingdings" pitchFamily="2" charset="2"/>
              <a:buChar char="Ø"/>
              <a:defRPr/>
            </a:pPr>
            <a:r>
              <a:rPr lang="fr-FR" b="1" dirty="0"/>
              <a:t> </a:t>
            </a:r>
            <a:r>
              <a:rPr lang="fr-FR" b="1" dirty="0" err="1"/>
              <a:t>Intracellular</a:t>
            </a:r>
            <a:r>
              <a:rPr lang="fr-FR" b="1" dirty="0"/>
              <a:t> </a:t>
            </a:r>
            <a:r>
              <a:rPr lang="fr-FR" b="1" dirty="0" err="1"/>
              <a:t>staining</a:t>
            </a:r>
            <a:r>
              <a:rPr lang="fr-FR" b="1" dirty="0"/>
              <a:t> of CD8 T </a:t>
            </a:r>
            <a:r>
              <a:rPr lang="fr-FR" b="1" dirty="0" err="1"/>
              <a:t>cells</a:t>
            </a:r>
            <a:r>
              <a:rPr lang="fr-FR" b="1" dirty="0"/>
              <a:t/>
            </a:r>
            <a:br>
              <a:rPr lang="fr-FR" b="1" dirty="0"/>
            </a:br>
            <a:endParaRPr lang="fr-FR" b="1" dirty="0"/>
          </a:p>
          <a:p>
            <a:pPr lvl="1">
              <a:buFontTx/>
              <a:buBlip>
                <a:blip r:embed="rId2"/>
              </a:buBlip>
              <a:defRPr/>
            </a:pPr>
            <a:r>
              <a:rPr lang="fr-FR" b="1" dirty="0"/>
              <a:t> </a:t>
            </a:r>
            <a:r>
              <a:rPr lang="en-US" b="1" dirty="0"/>
              <a:t>Only IMP321 induces IFN</a:t>
            </a:r>
            <a:r>
              <a:rPr lang="en-US" b="1" baseline="30000" dirty="0"/>
              <a:t>+</a:t>
            </a:r>
            <a:r>
              <a:rPr lang="en-US" b="1" dirty="0"/>
              <a:t> CD8 T cell responses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pPr lvl="1">
              <a:buFontTx/>
              <a:buBlip>
                <a:blip r:embed="rId3"/>
              </a:buBlip>
              <a:defRPr/>
            </a:pPr>
            <a:r>
              <a:rPr lang="en-US" b="1" dirty="0"/>
              <a:t> TLR agonists but not IMP321 induce IL-10 production which suppresses Tc1 differentiation</a:t>
            </a:r>
            <a:endParaRPr lang="fr-FR" b="1" dirty="0"/>
          </a:p>
          <a:p>
            <a:pPr lvl="1">
              <a:buFontTx/>
              <a:buBlip>
                <a:blip r:embed="rId2"/>
              </a:buBlip>
              <a:defRPr/>
            </a:pPr>
            <a:endParaRPr lang="fr-FR" b="1" dirty="0"/>
          </a:p>
          <a:p>
            <a:pPr>
              <a:defRPr/>
            </a:pPr>
            <a:endParaRPr lang="fr-FR" b="1" dirty="0"/>
          </a:p>
          <a:p>
            <a:pPr>
              <a:defRPr/>
            </a:pPr>
            <a:endParaRPr lang="fr-FR" b="1" dirty="0"/>
          </a:p>
          <a:p>
            <a:pPr>
              <a:defRPr/>
            </a:pPr>
            <a:r>
              <a:rPr lang="fr-F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/>
            </a:r>
            <a:br>
              <a:rPr lang="fr-F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fr-FR" b="1" dirty="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</a:p>
          <a:p>
            <a:pPr>
              <a:defRPr/>
            </a:pPr>
            <a:endParaRPr lang="fr-F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endParaRPr lang="fr-FR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62450" y="1943100"/>
            <a:ext cx="7829550" cy="446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/>
          </p:cNvSpPr>
          <p:nvPr>
            <p:ph type="title" idx="4294967295"/>
          </p:nvPr>
        </p:nvSpPr>
        <p:spPr>
          <a:xfrm>
            <a:off x="814388" y="830263"/>
            <a:ext cx="10998200" cy="1325562"/>
          </a:xfrm>
        </p:spPr>
        <p:txBody>
          <a:bodyPr/>
          <a:lstStyle/>
          <a:p>
            <a:r>
              <a:rPr lang="fr-FR" sz="3200" i="1" smtClean="0"/>
              <a:t>In vitro </a:t>
            </a:r>
            <a:r>
              <a:rPr lang="fr-FR" sz="3200" smtClean="0"/>
              <a:t>and </a:t>
            </a:r>
            <a:r>
              <a:rPr lang="fr-FR" sz="3200" i="1" smtClean="0"/>
              <a:t>in vivo </a:t>
            </a:r>
            <a:r>
              <a:rPr lang="fr-FR" sz="3200" smtClean="0"/>
              <a:t>preclinical data supporting the combination</a:t>
            </a:r>
          </a:p>
        </p:txBody>
      </p:sp>
      <p:pic>
        <p:nvPicPr>
          <p:cNvPr id="31746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81788" y="2708275"/>
            <a:ext cx="4441825" cy="3038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7" name="ZoneTexte 9"/>
          <p:cNvSpPr txBox="1">
            <a:spLocks noChangeArrowheads="1"/>
          </p:cNvSpPr>
          <p:nvPr/>
        </p:nvSpPr>
        <p:spPr bwMode="auto">
          <a:xfrm>
            <a:off x="7462838" y="2228850"/>
            <a:ext cx="4030662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96888"/>
            <a:r>
              <a:rPr lang="fr-FR" sz="1400"/>
              <a:t>Anti-PD-1 </a:t>
            </a:r>
            <a:r>
              <a:rPr lang="fr-FR" sz="1200"/>
              <a:t>(10 mg/kg)</a:t>
            </a:r>
            <a:r>
              <a:rPr lang="fr-FR" sz="1400"/>
              <a:t> + mLAG-3Ig </a:t>
            </a:r>
            <a:r>
              <a:rPr lang="fr-FR" sz="1200"/>
              <a:t>(1 mg/kg)</a:t>
            </a:r>
          </a:p>
          <a:p>
            <a:pPr defTabSz="496888"/>
            <a:r>
              <a:rPr lang="fr-FR" sz="1200"/>
              <a:t>In a </a:t>
            </a:r>
            <a:r>
              <a:rPr lang="en-US" sz="1200"/>
              <a:t>subcutaneous CT26wt colon cancer model</a:t>
            </a:r>
          </a:p>
        </p:txBody>
      </p:sp>
      <p:sp>
        <p:nvSpPr>
          <p:cNvPr id="2" name="Ellipse 16"/>
          <p:cNvSpPr/>
          <p:nvPr/>
        </p:nvSpPr>
        <p:spPr>
          <a:xfrm>
            <a:off x="3662363" y="5235575"/>
            <a:ext cx="663575" cy="650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6888">
              <a:defRPr/>
            </a:pPr>
            <a:endParaRPr lang="en-US" sz="1400"/>
          </a:p>
        </p:txBody>
      </p:sp>
      <p:graphicFrame>
        <p:nvGraphicFramePr>
          <p:cNvPr id="5" name="Graphique 4">
            <a:extLst>
              <a:ext uri="{FF2B5EF4-FFF2-40B4-BE49-F238E27FC236}"/>
            </a:extLst>
          </p:cNvPr>
          <p:cNvGraphicFramePr>
            <a:graphicFrameLocks/>
          </p:cNvGraphicFramePr>
          <p:nvPr/>
        </p:nvGraphicFramePr>
        <p:xfrm>
          <a:off x="862012" y="2553493"/>
          <a:ext cx="3495675" cy="3281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Ellipse 16"/>
          <p:cNvSpPr/>
          <p:nvPr/>
        </p:nvSpPr>
        <p:spPr>
          <a:xfrm>
            <a:off x="2986088" y="5227638"/>
            <a:ext cx="663575" cy="650875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6888">
              <a:defRPr/>
            </a:pPr>
            <a:endParaRPr lang="en-US" sz="1400"/>
          </a:p>
        </p:txBody>
      </p:sp>
      <p:sp>
        <p:nvSpPr>
          <p:cNvPr id="31751" name="ZoneTexte 9"/>
          <p:cNvSpPr txBox="1">
            <a:spLocks noChangeArrowheads="1"/>
          </p:cNvSpPr>
          <p:nvPr/>
        </p:nvSpPr>
        <p:spPr bwMode="auto">
          <a:xfrm>
            <a:off x="1635125" y="2246313"/>
            <a:ext cx="4030663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96888"/>
            <a:r>
              <a:rPr lang="en-US" sz="1400"/>
              <a:t>CMV-stimulated PBMCs from 10 healthy donors </a:t>
            </a:r>
          </a:p>
          <a:p>
            <a:pPr defTabSz="496888"/>
            <a:r>
              <a:rPr lang="en-US" sz="1400"/>
              <a:t>after 48hrs</a:t>
            </a:r>
          </a:p>
          <a:p>
            <a:pPr defTabSz="496888"/>
            <a:endParaRPr lang="en-US" sz="1400"/>
          </a:p>
        </p:txBody>
      </p:sp>
      <p:sp>
        <p:nvSpPr>
          <p:cNvPr id="31753" name="ZoneTexte 5"/>
          <p:cNvSpPr txBox="1">
            <a:spLocks noChangeArrowheads="1"/>
          </p:cNvSpPr>
          <p:nvPr/>
        </p:nvSpPr>
        <p:spPr bwMode="auto">
          <a:xfrm>
            <a:off x="-334963" y="5140325"/>
            <a:ext cx="1970088" cy="73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50000"/>
              </a:lnSpc>
            </a:pPr>
            <a:r>
              <a:rPr lang="fr-FR" sz="1400">
                <a:latin typeface="Calibri" pitchFamily="34" charset="0"/>
              </a:rPr>
              <a:t>IMP321 (ng/ml)</a:t>
            </a:r>
          </a:p>
          <a:p>
            <a:pPr algn="r">
              <a:lnSpc>
                <a:spcPct val="150000"/>
              </a:lnSpc>
            </a:pPr>
            <a:r>
              <a:rPr lang="fr-FR" sz="1400">
                <a:latin typeface="Calibri" pitchFamily="34" charset="0"/>
              </a:rPr>
              <a:t>Anti-PD-1 (ng/ml)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69" name="Grafik 32" descr="Bildschirmausschnitt"/>
          <p:cNvPicPr>
            <a:picLocks noChangeAspect="1"/>
          </p:cNvPicPr>
          <p:nvPr/>
        </p:nvPicPr>
        <p:blipFill>
          <a:blip r:embed="rId2"/>
          <a:srcRect l="63710" t="46881"/>
          <a:stretch>
            <a:fillRect/>
          </a:stretch>
        </p:blipFill>
        <p:spPr bwMode="auto">
          <a:xfrm>
            <a:off x="9780588" y="3392488"/>
            <a:ext cx="2355850" cy="154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1"/>
          <p:cNvSpPr/>
          <p:nvPr/>
        </p:nvSpPr>
        <p:spPr>
          <a:xfrm>
            <a:off x="1660525" y="1522413"/>
            <a:ext cx="10475913" cy="249237"/>
          </a:xfrm>
          <a:prstGeom prst="rect">
            <a:avLst/>
          </a:prstGeom>
          <a:gradFill flip="none" rotWithShape="1">
            <a:gsLst>
              <a:gs pos="0">
                <a:srgbClr val="59839D"/>
              </a:gs>
              <a:gs pos="100000">
                <a:srgbClr val="A5C4D4"/>
              </a:gs>
            </a:gsLst>
            <a:lin ang="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1600" b="1" dirty="0">
                <a:solidFill>
                  <a:prstClr val="white"/>
                </a:solidFill>
              </a:rPr>
              <a:t>Phase I study in immuno-</a:t>
            </a:r>
            <a:r>
              <a:rPr lang="en-GB" sz="1600" b="1" dirty="0" err="1">
                <a:solidFill>
                  <a:prstClr val="white"/>
                </a:solidFill>
              </a:rPr>
              <a:t>immuno</a:t>
            </a:r>
            <a:r>
              <a:rPr lang="en-GB" sz="1600" b="1" dirty="0">
                <a:solidFill>
                  <a:prstClr val="white"/>
                </a:solidFill>
              </a:rPr>
              <a:t> combination in </a:t>
            </a:r>
            <a:r>
              <a:rPr lang="de-DE" sz="1600" b="1" dirty="0" err="1">
                <a:solidFill>
                  <a:prstClr val="white"/>
                </a:solidFill>
              </a:rPr>
              <a:t>unresectable</a:t>
            </a:r>
            <a:r>
              <a:rPr lang="de-DE" sz="1600" b="1" dirty="0">
                <a:solidFill>
                  <a:prstClr val="white"/>
                </a:solidFill>
              </a:rPr>
              <a:t> </a:t>
            </a:r>
            <a:r>
              <a:rPr lang="de-DE" sz="1600" b="1" dirty="0" err="1">
                <a:solidFill>
                  <a:prstClr val="white"/>
                </a:solidFill>
              </a:rPr>
              <a:t>or</a:t>
            </a:r>
            <a:r>
              <a:rPr lang="de-DE" sz="1600" b="1" dirty="0">
                <a:solidFill>
                  <a:prstClr val="white"/>
                </a:solidFill>
              </a:rPr>
              <a:t> </a:t>
            </a:r>
            <a:r>
              <a:rPr lang="de-DE" sz="1600" b="1" dirty="0" err="1">
                <a:solidFill>
                  <a:prstClr val="white"/>
                </a:solidFill>
              </a:rPr>
              <a:t>metastatic</a:t>
            </a:r>
            <a:r>
              <a:rPr lang="de-DE" sz="1600" b="1" dirty="0">
                <a:solidFill>
                  <a:prstClr val="white"/>
                </a:solidFill>
              </a:rPr>
              <a:t> </a:t>
            </a:r>
            <a:r>
              <a:rPr lang="en-GB" sz="1600" b="1" dirty="0">
                <a:solidFill>
                  <a:prstClr val="white"/>
                </a:solidFill>
              </a:rPr>
              <a:t>melanoma in Australia</a:t>
            </a:r>
            <a:endParaRPr lang="en-US" sz="2000" b="1" dirty="0">
              <a:solidFill>
                <a:prstClr val="white"/>
              </a:solidFill>
            </a:endParaRPr>
          </a:p>
        </p:txBody>
      </p:sp>
      <p:sp>
        <p:nvSpPr>
          <p:cNvPr id="21" name="Right Arrow 17"/>
          <p:cNvSpPr/>
          <p:nvPr/>
        </p:nvSpPr>
        <p:spPr>
          <a:xfrm>
            <a:off x="6589713" y="2241550"/>
            <a:ext cx="738187" cy="468313"/>
          </a:xfrm>
          <a:prstGeom prst="rightArrow">
            <a:avLst/>
          </a:prstGeom>
          <a:gradFill flip="none" rotWithShape="1">
            <a:gsLst>
              <a:gs pos="0">
                <a:srgbClr val="59839D"/>
              </a:gs>
              <a:gs pos="100000">
                <a:srgbClr val="A5C4D4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26" name="Textfeld 25"/>
          <p:cNvSpPr txBox="1"/>
          <p:nvPr/>
        </p:nvSpPr>
        <p:spPr>
          <a:xfrm>
            <a:off x="7410450" y="2159000"/>
            <a:ext cx="1971675" cy="527050"/>
          </a:xfrm>
          <a:prstGeom prst="rect">
            <a:avLst/>
          </a:prstGeom>
          <a:gradFill>
            <a:gsLst>
              <a:gs pos="0">
                <a:srgbClr val="FFEFD1"/>
              </a:gs>
              <a:gs pos="50000">
                <a:schemeClr val="bg1"/>
              </a:gs>
              <a:gs pos="100000">
                <a:srgbClr val="F0EBD5"/>
              </a:gs>
            </a:gsLst>
            <a:lin ang="5400000" scaled="0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>
            <a:defPPr>
              <a:defRPr lang="de-DE"/>
            </a:defPPr>
            <a:lvl1pPr algn="ctr">
              <a:defRPr sz="1800"/>
            </a:lvl1pPr>
          </a:lstStyle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  <a:latin typeface="+mn-lt"/>
              </a:rPr>
              <a:t>Multicenter, open </a:t>
            </a:r>
            <a:r>
              <a:rPr lang="de-DE" sz="1400" dirty="0" err="1">
                <a:solidFill>
                  <a:prstClr val="black"/>
                </a:solidFill>
                <a:latin typeface="+mn-lt"/>
              </a:rPr>
              <a:t>label</a:t>
            </a:r>
            <a:r>
              <a:rPr lang="de-DE" sz="1400" dirty="0">
                <a:solidFill>
                  <a:prstClr val="black"/>
                </a:solidFill>
                <a:latin typeface="+mn-lt"/>
              </a:rPr>
              <a:t>, </a:t>
            </a:r>
          </a:p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  <a:latin typeface="+mn-lt"/>
              </a:rPr>
              <a:t>dose </a:t>
            </a:r>
            <a:r>
              <a:rPr lang="de-DE" sz="1400" dirty="0" err="1">
                <a:solidFill>
                  <a:prstClr val="black"/>
                </a:solidFill>
                <a:latin typeface="+mn-lt"/>
              </a:rPr>
              <a:t>escalation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32" name="Right Arrow 17"/>
          <p:cNvSpPr/>
          <p:nvPr/>
        </p:nvSpPr>
        <p:spPr>
          <a:xfrm>
            <a:off x="9382125" y="2241550"/>
            <a:ext cx="798513" cy="468313"/>
          </a:xfrm>
          <a:prstGeom prst="rightArrow">
            <a:avLst/>
          </a:prstGeom>
          <a:gradFill flip="none" rotWithShape="1">
            <a:gsLst>
              <a:gs pos="0">
                <a:srgbClr val="59839D"/>
              </a:gs>
              <a:gs pos="100000">
                <a:srgbClr val="A5C4D4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32774" name="Textfeld 34"/>
          <p:cNvSpPr txBox="1">
            <a:spLocks noChangeArrowheads="1"/>
          </p:cNvSpPr>
          <p:nvPr/>
        </p:nvSpPr>
        <p:spPr bwMode="auto">
          <a:xfrm>
            <a:off x="1620838" y="2817813"/>
            <a:ext cx="459263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defTabSz="496888"/>
            <a:r>
              <a:rPr lang="de-DE" sz="1200">
                <a:solidFill>
                  <a:srgbClr val="000000"/>
                </a:solidFill>
                <a:latin typeface="Calibri" pitchFamily="34" charset="0"/>
              </a:rPr>
              <a:t>First patient in May 2016</a:t>
            </a:r>
            <a:endParaRPr lang="en-US" sz="1200">
              <a:solidFill>
                <a:srgbClr val="000000"/>
              </a:solidFill>
              <a:latin typeface="Calibri" pitchFamily="34" charset="0"/>
            </a:endParaRPr>
          </a:p>
        </p:txBody>
      </p:sp>
      <p:sp>
        <p:nvSpPr>
          <p:cNvPr id="41" name="Textfeld 40"/>
          <p:cNvSpPr txBox="1"/>
          <p:nvPr/>
        </p:nvSpPr>
        <p:spPr>
          <a:xfrm>
            <a:off x="1670050" y="2058988"/>
            <a:ext cx="1716088" cy="739775"/>
          </a:xfrm>
          <a:prstGeom prst="rect">
            <a:avLst/>
          </a:prstGeom>
          <a:gradFill>
            <a:gsLst>
              <a:gs pos="0">
                <a:srgbClr val="FFEFD1"/>
              </a:gs>
              <a:gs pos="50000">
                <a:schemeClr val="bg1"/>
              </a:gs>
              <a:gs pos="100000">
                <a:srgbClr val="F0EBD5"/>
              </a:gs>
            </a:gsLst>
            <a:lin ang="5400000" scaled="0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>
            <a:defPPr>
              <a:defRPr lang="de-DE"/>
            </a:defPPr>
            <a:lvl1pPr algn="ctr">
              <a:defRPr sz="1800"/>
            </a:lvl1pPr>
          </a:lstStyle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 err="1">
                <a:solidFill>
                  <a:prstClr val="black"/>
                </a:solidFill>
                <a:latin typeface="+mn-lt"/>
              </a:rPr>
              <a:t>up</a:t>
            </a:r>
            <a:r>
              <a:rPr lang="de-DE" sz="1400" dirty="0">
                <a:solidFill>
                  <a:prstClr val="black"/>
                </a:solidFill>
                <a:latin typeface="+mn-lt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+mn-lt"/>
              </a:rPr>
              <a:t>to</a:t>
            </a:r>
            <a:r>
              <a:rPr lang="de-DE" sz="1400" dirty="0">
                <a:solidFill>
                  <a:prstClr val="black"/>
                </a:solidFill>
                <a:latin typeface="+mn-lt"/>
              </a:rPr>
              <a:t> 24 </a:t>
            </a:r>
            <a:r>
              <a:rPr lang="de-DE" sz="1400" dirty="0" err="1">
                <a:solidFill>
                  <a:prstClr val="black"/>
                </a:solidFill>
                <a:latin typeface="+mn-lt"/>
              </a:rPr>
              <a:t>patients</a:t>
            </a:r>
            <a:r>
              <a:rPr lang="de-DE" sz="1400" dirty="0">
                <a:solidFill>
                  <a:prstClr val="black"/>
                </a:solidFill>
                <a:latin typeface="+mn-lt"/>
              </a:rPr>
              <a:t>,</a:t>
            </a:r>
          </a:p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  <a:latin typeface="+mn-lt"/>
              </a:rPr>
              <a:t>3 </a:t>
            </a:r>
            <a:r>
              <a:rPr lang="de-DE" sz="1400" dirty="0" err="1">
                <a:solidFill>
                  <a:prstClr val="black"/>
                </a:solidFill>
                <a:latin typeface="+mn-lt"/>
              </a:rPr>
              <a:t>cohorts</a:t>
            </a:r>
            <a:r>
              <a:rPr lang="de-DE" sz="1400" dirty="0">
                <a:solidFill>
                  <a:prstClr val="black"/>
                </a:solidFill>
                <a:latin typeface="+mn-lt"/>
              </a:rPr>
              <a:t>, </a:t>
            </a:r>
          </a:p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  <a:latin typeface="+mn-lt"/>
              </a:rPr>
              <a:t>max. 8 </a:t>
            </a:r>
            <a:r>
              <a:rPr lang="de-DE" sz="1400" dirty="0" err="1">
                <a:solidFill>
                  <a:prstClr val="black"/>
                </a:solidFill>
                <a:latin typeface="+mn-lt"/>
              </a:rPr>
              <a:t>patients</a:t>
            </a:r>
            <a:r>
              <a:rPr lang="de-DE" sz="1400" dirty="0">
                <a:solidFill>
                  <a:prstClr val="black"/>
                </a:solidFill>
                <a:latin typeface="+mn-lt"/>
              </a:rPr>
              <a:t> </a:t>
            </a:r>
            <a:r>
              <a:rPr lang="de-DE" sz="1400" dirty="0" err="1">
                <a:solidFill>
                  <a:prstClr val="black"/>
                </a:solidFill>
                <a:latin typeface="+mn-lt"/>
              </a:rPr>
              <a:t>each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43" name="Right Arrow 17"/>
          <p:cNvSpPr/>
          <p:nvPr/>
        </p:nvSpPr>
        <p:spPr>
          <a:xfrm>
            <a:off x="3386138" y="2241550"/>
            <a:ext cx="820737" cy="468313"/>
          </a:xfrm>
          <a:prstGeom prst="rightArrow">
            <a:avLst/>
          </a:prstGeom>
          <a:gradFill flip="none" rotWithShape="1">
            <a:gsLst>
              <a:gs pos="0">
                <a:srgbClr val="59839D"/>
              </a:gs>
              <a:gs pos="100000">
                <a:srgbClr val="A5C4D4"/>
              </a:gs>
            </a:gsLst>
            <a:lin ang="0" scaled="1"/>
            <a:tileRect/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000">
              <a:solidFill>
                <a:prstClr val="white"/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4289425" y="2224088"/>
            <a:ext cx="2292350" cy="527050"/>
          </a:xfrm>
          <a:prstGeom prst="rect">
            <a:avLst/>
          </a:prstGeom>
          <a:gradFill>
            <a:gsLst>
              <a:gs pos="0">
                <a:srgbClr val="FFEFD1"/>
              </a:gs>
              <a:gs pos="50000">
                <a:schemeClr val="bg1"/>
              </a:gs>
              <a:gs pos="100000">
                <a:srgbClr val="F0EBD5"/>
              </a:gs>
            </a:gsLst>
            <a:lin ang="5400000" scaled="0"/>
          </a:gradFill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>
            <a:spAutoFit/>
          </a:bodyPr>
          <a:lstStyle>
            <a:defPPr>
              <a:defRPr lang="de-DE"/>
            </a:defPPr>
            <a:lvl1pPr algn="ctr">
              <a:defRPr sz="1800"/>
            </a:lvl1pPr>
          </a:lstStyle>
          <a:p>
            <a:pPr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>
                <a:solidFill>
                  <a:prstClr val="black"/>
                </a:solidFill>
                <a:latin typeface="+mn-lt"/>
              </a:rPr>
              <a:t>IMP321 + anti-PD-1 (</a:t>
            </a:r>
            <a:r>
              <a:rPr lang="de-DE" sz="1400" dirty="0" err="1">
                <a:solidFill>
                  <a:prstClr val="black"/>
                </a:solidFill>
                <a:latin typeface="+mn-lt"/>
              </a:rPr>
              <a:t>Keytruda</a:t>
            </a:r>
            <a:r>
              <a:rPr lang="de-DE" sz="1400" baseline="30000" dirty="0">
                <a:solidFill>
                  <a:prstClr val="black"/>
                </a:solidFill>
                <a:latin typeface="+mn-lt"/>
                <a:sym typeface="Symbol"/>
              </a:rPr>
              <a:t></a:t>
            </a:r>
            <a:r>
              <a:rPr lang="de-DE" sz="1400" dirty="0">
                <a:solidFill>
                  <a:prstClr val="black"/>
                </a:solidFill>
                <a:latin typeface="+mn-lt"/>
              </a:rPr>
              <a:t>)</a:t>
            </a:r>
            <a:endParaRPr lang="en-US" sz="1400" dirty="0">
              <a:solidFill>
                <a:prstClr val="black"/>
              </a:solidFill>
              <a:latin typeface="+mn-lt"/>
            </a:endParaRPr>
          </a:p>
        </p:txBody>
      </p:sp>
      <p:sp>
        <p:nvSpPr>
          <p:cNvPr id="48" name="Rechteck 47"/>
          <p:cNvSpPr/>
          <p:nvPr/>
        </p:nvSpPr>
        <p:spPr>
          <a:xfrm>
            <a:off x="10239375" y="2058988"/>
            <a:ext cx="1852613" cy="83502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16200000" scaled="0"/>
          </a:gra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 err="1">
                <a:solidFill>
                  <a:prstClr val="black"/>
                </a:solidFill>
              </a:rPr>
              <a:t>Safety</a:t>
            </a:r>
            <a:endParaRPr lang="de-DE" sz="1400" dirty="0">
              <a:solidFill>
                <a:prstClr val="black"/>
              </a:solidFill>
            </a:endParaRPr>
          </a:p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 err="1">
                <a:solidFill>
                  <a:prstClr val="black"/>
                </a:solidFill>
              </a:rPr>
              <a:t>and</a:t>
            </a:r>
            <a:r>
              <a:rPr lang="de-DE" sz="1400" dirty="0">
                <a:solidFill>
                  <a:prstClr val="black"/>
                </a:solidFill>
              </a:rPr>
              <a:t>  </a:t>
            </a:r>
          </a:p>
          <a:p>
            <a:pPr algn="ctr" defTabSz="497754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de-DE" sz="1400" dirty="0" err="1">
                <a:solidFill>
                  <a:prstClr val="black"/>
                </a:solidFill>
              </a:rPr>
              <a:t>tolerability</a:t>
            </a:r>
            <a:endParaRPr lang="en-US" sz="1400" dirty="0">
              <a:solidFill>
                <a:prstClr val="black"/>
              </a:solidFill>
            </a:endParaRPr>
          </a:p>
        </p:txBody>
      </p:sp>
      <p:sp>
        <p:nvSpPr>
          <p:cNvPr id="32779" name="Foliennummernplatzhalter 3"/>
          <p:cNvSpPr txBox="1">
            <a:spLocks/>
          </p:cNvSpPr>
          <p:nvPr/>
        </p:nvSpPr>
        <p:spPr bwMode="auto">
          <a:xfrm>
            <a:off x="609600" y="9463088"/>
            <a:ext cx="28448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defTabSz="496888"/>
            <a:r>
              <a:rPr lang="de-DE" sz="2000">
                <a:solidFill>
                  <a:srgbClr val="000000"/>
                </a:solidFill>
                <a:latin typeface="Calibri" pitchFamily="34" charset="0"/>
              </a:rPr>
              <a:t>24</a:t>
            </a:r>
          </a:p>
        </p:txBody>
      </p:sp>
      <p:sp>
        <p:nvSpPr>
          <p:cNvPr id="28" name="Text Placeholder 3"/>
          <p:cNvSpPr txBox="1">
            <a:spLocks/>
          </p:cNvSpPr>
          <p:nvPr/>
        </p:nvSpPr>
        <p:spPr>
          <a:xfrm>
            <a:off x="6834849" y="3521739"/>
            <a:ext cx="3078287" cy="1691259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52000">
                <a:schemeClr val="accent1">
                  <a:lumMod val="45000"/>
                  <a:lumOff val="55000"/>
                </a:schemeClr>
              </a:gs>
              <a:gs pos="82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1"/>
          </a:gradFill>
          <a:ln>
            <a:solidFill>
              <a:schemeClr val="tx2"/>
            </a:solidFill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defTabSz="457200">
              <a:spcBef>
                <a:spcPct val="20000"/>
              </a:spcBef>
              <a:buFont typeface="Arial" charset="0"/>
              <a:buNone/>
              <a:defRPr/>
            </a:pPr>
            <a:r>
              <a:rPr lang="en-US" sz="1600" b="1" dirty="0">
                <a:solidFill>
                  <a:srgbClr val="000000"/>
                </a:solidFill>
                <a:latin typeface="Calibri" pitchFamily="34" charset="0"/>
              </a:rPr>
              <a:t>Status report</a:t>
            </a:r>
          </a:p>
          <a:p>
            <a:pPr defTabSz="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 6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clinical sites are approved and all are activated </a:t>
            </a:r>
          </a:p>
          <a:p>
            <a:pPr defTabSz="457200">
              <a:spcBef>
                <a:spcPct val="20000"/>
              </a:spcBef>
              <a:buFont typeface="Arial" charset="0"/>
              <a:buChar char="•"/>
              <a:defRPr/>
            </a:pP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 Dose </a:t>
            </a:r>
            <a:r>
              <a:rPr lang="en-US" sz="1600" dirty="0">
                <a:solidFill>
                  <a:srgbClr val="000000"/>
                </a:solidFill>
                <a:latin typeface="Calibri" pitchFamily="34" charset="0"/>
              </a:rPr>
              <a:t>escalation decision of the interim data of the first cohort is expected at the end of this year</a:t>
            </a:r>
          </a:p>
          <a:p>
            <a:pPr defTabSz="457200">
              <a:spcBef>
                <a:spcPct val="20000"/>
              </a:spcBef>
              <a:buFont typeface="Arial" charset="0"/>
              <a:buChar char="•"/>
              <a:defRPr/>
            </a:pPr>
            <a:endParaRPr lang="de-DE" sz="1600" dirty="0">
              <a:solidFill>
                <a:srgbClr val="000000"/>
              </a:solidFill>
              <a:latin typeface="Calibri" pitchFamily="34" charset="0"/>
            </a:endParaRPr>
          </a:p>
          <a:p>
            <a:pPr defTabSz="457200">
              <a:spcBef>
                <a:spcPct val="20000"/>
              </a:spcBef>
              <a:buFont typeface="Arial" charset="0"/>
              <a:buChar char="•"/>
              <a:defRPr/>
            </a:pPr>
            <a:endParaRPr lang="en-US" sz="1600" dirty="0">
              <a:solidFill>
                <a:srgbClr val="000000"/>
              </a:solidFill>
              <a:latin typeface="Calibri" pitchFamily="34" charset="0"/>
            </a:endParaRPr>
          </a:p>
        </p:txBody>
      </p:sp>
      <p:graphicFrame>
        <p:nvGraphicFramePr>
          <p:cNvPr id="20" name="Tabelle 19"/>
          <p:cNvGraphicFramePr>
            <a:graphicFrameLocks noGrp="1"/>
          </p:cNvGraphicFramePr>
          <p:nvPr/>
        </p:nvGraphicFramePr>
        <p:xfrm>
          <a:off x="1722438" y="3246438"/>
          <a:ext cx="5029200" cy="3251200"/>
        </p:xfrm>
        <a:graphic>
          <a:graphicData uri="http://schemas.openxmlformats.org/drawingml/2006/table">
            <a:tbl>
              <a:tblPr/>
              <a:tblGrid>
                <a:gridCol w="1584325"/>
                <a:gridCol w="3444875"/>
              </a:tblGrid>
              <a:tr h="290513"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de-DE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Design                              Phase I, multi-centre, open-label, dose escalation                                        </a:t>
                      </a:r>
                    </a:p>
                  </a:txBody>
                  <a:tcPr marL="93081" marR="93081" marT="50419" marB="504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Primary Objective</a:t>
                      </a:r>
                    </a:p>
                  </a:txBody>
                  <a:tcPr marL="93081" marR="93081" marT="50419" marB="504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Safety, tolerability and recommended dose finding for phase II with pembrolizumab + IMP321 in unresectable or metastic melanoma</a:t>
                      </a:r>
                    </a:p>
                  </a:txBody>
                  <a:tcPr marL="93081" marR="93081" marT="50419" marB="504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6524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Other Objectives</a:t>
                      </a:r>
                    </a:p>
                  </a:txBody>
                  <a:tcPr marL="93081" marR="93081" marT="50419" marB="504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Pharmakokinetic and pharmakodynamic of IMP321, objective response rate, time to next treatment, progress-free survival</a:t>
                      </a:r>
                    </a:p>
                  </a:txBody>
                  <a:tcPr marL="93081" marR="93081" marT="50419" marB="504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Patient Population</a:t>
                      </a:r>
                    </a:p>
                  </a:txBody>
                  <a:tcPr marL="93081" marR="93081" marT="50419" marB="504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Patients with asymptomatic or suboptimal response after three cycles of pembrolizumab</a:t>
                      </a:r>
                      <a:endParaRPr kumimoji="0" lang="en-US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93081" marR="93081" marT="50419" marB="504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EE7D1"/>
                    </a:solidFill>
                  </a:tcPr>
                </a:tc>
              </a:tr>
              <a:tr h="8334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Treatment</a:t>
                      </a:r>
                    </a:p>
                  </a:txBody>
                  <a:tcPr marL="93081" marR="93081" marT="50419" marB="504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Up to 24 patients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3 cohorts: 1/6/30 mg IMP321; s.c. q2w + pembrolizumab; starting with the 5</a:t>
                      </a:r>
                      <a:r>
                        <a:rPr kumimoji="0" lang="en-US" sz="1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th</a:t>
                      </a:r>
                      <a:r>
                        <a:rPr kumimoji="0" 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 cycle of pembrolizumab</a:t>
                      </a:r>
                    </a:p>
                  </a:txBody>
                  <a:tcPr marL="93081" marR="93081" marT="50419" marB="50419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FF3EA"/>
                    </a:solidFill>
                  </a:tcPr>
                </a:tc>
              </a:tr>
            </a:tbl>
          </a:graphicData>
        </a:graphic>
      </p:graphicFrame>
      <p:sp>
        <p:nvSpPr>
          <p:cNvPr id="18" name="Foliennummernplatzhalter 3"/>
          <p:cNvSpPr txBox="1">
            <a:spLocks noGrp="1"/>
          </p:cNvSpPr>
          <p:nvPr/>
        </p:nvSpPr>
        <p:spPr bwMode="auto">
          <a:xfrm>
            <a:off x="609600" y="6481763"/>
            <a:ext cx="2844800" cy="363537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defTabSz="496888">
              <a:defRPr/>
            </a:pPr>
            <a:r>
              <a:rPr lang="de-DE" sz="2000" dirty="0">
                <a:solidFill>
                  <a:srgbClr val="000000"/>
                </a:solidFill>
                <a:latin typeface="+mn-lt"/>
              </a:rPr>
              <a:t>21</a:t>
            </a:r>
          </a:p>
        </p:txBody>
      </p:sp>
      <p:sp>
        <p:nvSpPr>
          <p:cNvPr id="32803" name="Title 1"/>
          <p:cNvSpPr>
            <a:spLocks/>
          </p:cNvSpPr>
          <p:nvPr/>
        </p:nvSpPr>
        <p:spPr bwMode="auto">
          <a:xfrm>
            <a:off x="1030288" y="414338"/>
            <a:ext cx="10515600" cy="1325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2800">
                <a:solidFill>
                  <a:srgbClr val="D14E2C"/>
                </a:solidFill>
                <a:latin typeface="Georgia" pitchFamily="18" charset="0"/>
              </a:rPr>
              <a:t>TACTI-mel: Two ACTive Immunotherapeutics in melanoma</a:t>
            </a:r>
            <a:endParaRPr lang="en-US" sz="2800">
              <a:solidFill>
                <a:srgbClr val="D14E2C"/>
              </a:solidFill>
              <a:latin typeface="Georgia" pitchFamily="18" charset="0"/>
              <a:sym typeface="Symbol" pitchFamily="18" charset="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4_Office Theme">
  <a:themeElements>
    <a:clrScheme name="14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4_Office Theme">
      <a:majorFont>
        <a:latin typeface="Calibri"/>
        <a:ea typeface=""/>
        <a:cs typeface="Arial"/>
      </a:majorFont>
      <a:minorFont>
        <a:latin typeface="Calibri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4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313</Words>
  <Application>Microsoft Office PowerPoint</Application>
  <PresentationFormat>Personnalisé</PresentationFormat>
  <Paragraphs>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2" baseType="lpstr">
      <vt:lpstr>Arial</vt:lpstr>
      <vt:lpstr>Georgia</vt:lpstr>
      <vt:lpstr>Calibri</vt:lpstr>
      <vt:lpstr>Symbol</vt:lpstr>
      <vt:lpstr>Wingdings</vt:lpstr>
      <vt:lpstr>Office Theme</vt:lpstr>
      <vt:lpstr>14_Office Theme</vt:lpstr>
      <vt:lpstr>An APC activator (IMP321 or LAG-3Ig)  combined with anti-PD-1 blockade</vt:lpstr>
      <vt:lpstr>Three groups of patients responding to anti-PD-1  (IFN- signature)</vt:lpstr>
      <vt:lpstr>IMP321 induces a better Tc1 differentiation than sCD40L or TLR agonists</vt:lpstr>
      <vt:lpstr>In vitro and in vivo preclinical data supporting the combination</vt:lpstr>
      <vt:lpstr>Slide 5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Jennifer Gubbin</dc:creator>
  <cp:lastModifiedBy>Frédéric Triebel</cp:lastModifiedBy>
  <cp:revision>27</cp:revision>
  <cp:lastPrinted>2016-07-28T20:06:24Z</cp:lastPrinted>
  <dcterms:created xsi:type="dcterms:W3CDTF">2016-07-28T17:48:15Z</dcterms:created>
  <dcterms:modified xsi:type="dcterms:W3CDTF">2016-11-07T11:05:46Z</dcterms:modified>
</cp:coreProperties>
</file>